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4" r:id="rId30"/>
    <p:sldId id="295" r:id="rId31"/>
    <p:sldId id="296" r:id="rId32"/>
    <p:sldId id="297" r:id="rId33"/>
    <p:sldId id="298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9" r:id="rId42"/>
    <p:sldId id="292" r:id="rId43"/>
  </p:sldIdLst>
  <p:sldSz cx="12192000" cy="6858000"/>
  <p:notesSz cx="6858000" cy="9144000"/>
  <p:embeddedFontLst>
    <p:embeddedFont>
      <p:font typeface="Meiryo" panose="020B0604030504040204" pitchFamily="34" charset="-128"/>
      <p:regular r:id="rId45"/>
    </p:embeddedFont>
    <p:embeddedFont>
      <p:font typeface="Play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607" autoAdjust="0"/>
  </p:normalViewPr>
  <p:slideViewPr>
    <p:cSldViewPr snapToGrid="0">
      <p:cViewPr>
        <p:scale>
          <a:sx n="55" d="100"/>
          <a:sy n="55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085ccfa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15085ccfa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4c33f29a7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14c33f29a7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4c33f29a7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4c33f29a7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62097dc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162097dc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62097dc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3162097dc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62097dc3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162097dc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4c33f29a7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14c33f29a7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5085ccfa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315085ccfa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4c33f29a7_5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14c33f29a7_5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4c33f29a7_5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14c33f29a7_5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4c33f29a7_5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14c33f29a7_5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130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5d445a6b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15d445a6b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c33f29a7_3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4c33f29a7_3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4c33f29a7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14c33f29a7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87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2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2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8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7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2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57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3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03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3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8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nightborn.com/blog/database-developme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searchgate.net/figure/The-Client-server-hierarchy-used_fig1_259229950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istockphoto.com/de/vektor/mobiltelefon-konto-login-vektor-benutzer-schnittstelle-gm538356506-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ik.com/premium-vector/qr-code-smartphone_156057025.htm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xternal-content.duckduckgo.com/iu/?u=https%3A%2F%2Fi.ytimg.com%2Fvi%2FK1wr4Iugcio%2Fmaxresdefault.jpg&amp;f=1&amp;nofb=1&amp;ipt=a183ec17f9d4cb52106af27e5ecc4f2e8e766f7a7e5cf3305176c44784c78397&amp;ipo=imag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static.vecteezy.com/system/resources/previews/004/620/112/non_2x/sign-in-smartphone-page-template-mobile-app-interface-black-design-layout-login-sign-up-screen-flat-ui-application-registration-authorization-phone-display-with-password-and-username-vector.jp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oftactivity.com/wp-content/uploads/software-tools-remote-work-1400.jpg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groovypost.com/wp-content/uploads/2017/04/visual-c-restribute-error-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miro.medium.com/v2/resize:fit:1400/1*FyJ-BCbXqx2PXuCuyL5YBA.png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unixwiz.net/images/porting.gi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testsigma.com/blog/wp-content/uploads/Frame-48095887.png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hyperlink" Target="https://pixabay.com/en/question-mark-why-question-182945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s.brighton.ac.uk/digitalliteracies/2016/07/01/managing-tim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iwithek.kidsweb.at/index.php/Virus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pixabay.com/en/persons-symbol-talk-speak-speech-157237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pixabay.com/de/vectors/tagesordnung-gantt-gantt-diagramm-153555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dynamikrobust.com/beschleunigt-digitalisierung-dynami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adrin.info/gitgithub-how-to-contribute-to-an-open-source-project-on-github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tecnocentres.org/en/organise-a-center-by-project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43466" y="753626"/>
            <a:ext cx="5334930" cy="225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de-DE"/>
              <a:t>Volere Snow Cards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630477" y="3230015"/>
            <a:ext cx="5334931" cy="1063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/>
              <a:t>Software-Engineering-Praktikum: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/>
              <a:t>1. Meilenstein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6604059" y="0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7103994" y="5717906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 descr="Vektor Hintergrund der spritzenden lebendigen Farben"/>
          <p:cNvPicPr preferRelativeResize="0"/>
          <p:nvPr/>
        </p:nvPicPr>
        <p:blipFill rotWithShape="1">
          <a:blip r:embed="rId3">
            <a:alphaModFix/>
          </a:blip>
          <a:srcRect l="22349" r="9651" b="2"/>
          <a:stretch/>
        </p:blipFill>
        <p:spPr>
          <a:xfrm>
            <a:off x="6595884" y="57974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 extrusionOk="0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10567336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2032259" y="2916245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604059" y="6258756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064382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007994" y="5157825"/>
            <a:ext cx="6185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Torben Schönewald, Zahra Omidi, Ibrahim Omeish, Abdullah Omar, Sebastian Obert, Maya Makarem, Jakob Leichsenring, Claudia Hübner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E8AD65-0466-F82D-A977-9CB5DDACB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900" y="1685550"/>
            <a:ext cx="6155950" cy="5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 descr="Vektor Hintergrund der spritzenden lebendigen Farben"/>
          <p:cNvPicPr preferRelativeResize="0"/>
          <p:nvPr/>
        </p:nvPicPr>
        <p:blipFill rotWithShape="1">
          <a:blip r:embed="rId4">
            <a:alphaModFix amt="10000"/>
          </a:blip>
          <a:srcRect t="17280"/>
          <a:stretch/>
        </p:blipFill>
        <p:spPr>
          <a:xfrm>
            <a:off x="20" y="-1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Constraints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"/>
          </p:nvPr>
        </p:nvSpPr>
        <p:spPr>
          <a:xfrm>
            <a:off x="525692" y="238586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6000" b="1">
                <a:solidFill>
                  <a:srgbClr val="0E2841"/>
                </a:solidFill>
                <a:latin typeface="Play"/>
                <a:ea typeface="Play"/>
                <a:cs typeface="Play"/>
                <a:sym typeface="Play"/>
              </a:rPr>
              <a:t>Drei Werkstätten sind gleichzeitig in Betrieb</a:t>
            </a:r>
            <a:endParaRPr sz="60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450">
              <a:solidFill>
                <a:schemeClr val="dk2"/>
              </a:solidFill>
            </a:endParaRPr>
          </a:p>
          <a:p>
            <a:pPr marL="1260000" lvl="0" indent="-38608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Char char="●"/>
            </a:pPr>
            <a:r>
              <a:rPr lang="de-DE" sz="6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Gleiche Funktion überall</a:t>
            </a:r>
            <a:endParaRPr sz="6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1260000" lvl="0" indent="-386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Char char="●"/>
            </a:pPr>
            <a:r>
              <a:rPr lang="de-DE" sz="6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Verfügbarkeit sicherstellen</a:t>
            </a:r>
            <a:endParaRPr sz="6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5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379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                            </a:t>
            </a:r>
            <a:r>
              <a:rPr lang="de-DE" sz="8116" b="1" u="sng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Erforderlich</a:t>
            </a:r>
            <a:endParaRPr sz="4129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rgbClr val="0E284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A646EB-ED21-C401-867B-05265893E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-1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Constraints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477967" y="238586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4350" b="1">
                <a:solidFill>
                  <a:srgbClr val="0E2841"/>
                </a:solidFill>
                <a:latin typeface="Play"/>
                <a:ea typeface="Play"/>
                <a:cs typeface="Play"/>
                <a:sym typeface="Play"/>
              </a:rPr>
              <a:t>Kein einziger Cent wird ausgezahlt!</a:t>
            </a:r>
            <a:endParaRPr sz="435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1260000" lvl="0" indent="-38576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de-DE" sz="45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Nutzung vorhandener Ressourcen</a:t>
            </a:r>
            <a:endParaRPr sz="45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1260000" lvl="0" indent="-3857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Char char="●"/>
            </a:pPr>
            <a:r>
              <a:rPr lang="de-DE" sz="45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Effizient arbeiten</a:t>
            </a:r>
            <a:endParaRPr sz="45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5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255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                               </a:t>
            </a:r>
            <a:r>
              <a:rPr lang="de-DE" sz="5823" b="1" u="sng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Zwingend</a:t>
            </a:r>
            <a:endParaRPr sz="5823" b="1" u="sng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rgbClr val="0E284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600">
              <a:solidFill>
                <a:schemeClr val="dk2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8288" y="1798053"/>
            <a:ext cx="1790519" cy="19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949" y="2907021"/>
            <a:ext cx="5542925" cy="39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8E0387-86D6-F643-7A9F-4DE88E95C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5"/>
          </a:srgb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Issues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lay"/>
              <a:buChar char="●"/>
            </a:pPr>
            <a:r>
              <a:rPr lang="de-DE" sz="3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Kunden Ohne Konto! kein Problem </a:t>
            </a:r>
            <a:endParaRPr sz="32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200">
              <a:solidFill>
                <a:schemeClr val="dk2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"/>
              <a:buChar char="-"/>
            </a:pPr>
            <a:r>
              <a:rPr lang="de-DE" sz="22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Möglichkeit zur Nutzung als Gast oder manuelle Bestellungen</a:t>
            </a:r>
            <a:endParaRPr sz="2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de-DE" sz="3200">
                <a:solidFill>
                  <a:schemeClr val="dk2"/>
                </a:solidFill>
              </a:rPr>
              <a:t>       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50" y="1816575"/>
            <a:ext cx="2200300" cy="4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78069CF-14A7-17A6-12DC-162DFB3D4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Issues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6536334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lay"/>
              <a:buChar char="●"/>
            </a:pPr>
            <a:r>
              <a:rPr lang="de-DE" sz="3200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Nutzer Schulung ist erforderlich </a:t>
            </a:r>
            <a:endParaRPr sz="3200" dirty="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200" dirty="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"/>
              <a:buChar char="-"/>
            </a:pPr>
            <a:r>
              <a:rPr lang="de-DE" sz="2200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Sowohl </a:t>
            </a:r>
            <a:r>
              <a:rPr lang="de-DE" sz="2200" b="1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Mitarbeitende </a:t>
            </a:r>
            <a:r>
              <a:rPr lang="de-DE" sz="2200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als auch </a:t>
            </a:r>
            <a:r>
              <a:rPr lang="de-DE" sz="2200" b="1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Nutzer </a:t>
            </a:r>
            <a:r>
              <a:rPr lang="de-DE" sz="2200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brauchen </a:t>
            </a:r>
            <a:r>
              <a:rPr lang="de-DE" sz="2200" b="1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Schulung</a:t>
            </a:r>
            <a:r>
              <a:rPr lang="de-DE" sz="2200" dirty="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, um eine reibungslose Nutzung sicherzustellen.</a:t>
            </a:r>
            <a:endParaRPr sz="2200" dirty="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de-DE" sz="3200" dirty="0">
                <a:solidFill>
                  <a:schemeClr val="dk2"/>
                </a:solidFill>
              </a:rPr>
              <a:t>       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13" y="2385875"/>
            <a:ext cx="41814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898C6E-1667-3F66-CCB5-8D4363459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Functional</a:t>
            </a:r>
            <a:endParaRPr sz="8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Requirements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445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Play"/>
              <a:buChar char="●"/>
            </a:pPr>
            <a:r>
              <a:rPr lang="de-DE" sz="2650">
                <a:solidFill>
                  <a:srgbClr val="1C1C1C"/>
                </a:solidFill>
              </a:rPr>
              <a:t>Client-Server-Architektur implementieren</a:t>
            </a:r>
            <a:endParaRPr sz="2650">
              <a:solidFill>
                <a:srgbClr val="1C1C1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Vorteile :</a:t>
            </a:r>
            <a:endParaRPr sz="27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Char char="-"/>
            </a:pPr>
            <a:r>
              <a:rPr lang="de-DE" sz="27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Zentralisierung</a:t>
            </a:r>
            <a:endParaRPr sz="27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Char char="-"/>
            </a:pPr>
            <a:r>
              <a:rPr lang="de-DE" sz="27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Skalierbarkeit</a:t>
            </a:r>
            <a:endParaRPr sz="27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Char char="-"/>
            </a:pPr>
            <a:r>
              <a:rPr lang="de-DE" sz="27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Multitasking</a:t>
            </a:r>
            <a:endParaRPr sz="2700" b="1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de-DE" sz="3200">
                <a:solidFill>
                  <a:schemeClr val="dk2"/>
                </a:solidFill>
              </a:rPr>
              <a:t>       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7235" y="517296"/>
            <a:ext cx="3265765" cy="231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9712" y="3316871"/>
            <a:ext cx="3482656" cy="15091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7511125" y="2830150"/>
            <a:ext cx="41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u="sng">
                <a:solidFill>
                  <a:schemeClr val="hlink"/>
                </a:solidFill>
                <a:hlinkClick r:id="rId6"/>
              </a:rPr>
              <a:t>https://www.researchgate.net/figure/The-Client-server-hierarc y-used_fig1_259229950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8201038" y="48889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u="sng">
                <a:solidFill>
                  <a:schemeClr val="hlink"/>
                </a:solidFill>
                <a:hlinkClick r:id="rId7"/>
              </a:rPr>
              <a:t>https://www.nightborn.com/blog/database-development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3EC4A8-E332-FC92-04DE-F7AD45525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Functional</a:t>
            </a:r>
            <a:endParaRPr sz="8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Requirements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826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lay"/>
              <a:buChar char="●"/>
            </a:pPr>
            <a:r>
              <a:rPr lang="de-DE" sz="3250">
                <a:solidFill>
                  <a:srgbClr val="1C1C1C"/>
                </a:solidFill>
              </a:rPr>
              <a:t>Role-based access control</a:t>
            </a:r>
            <a:endParaRPr sz="3250">
              <a:solidFill>
                <a:srgbClr val="1C1C1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de-DE" sz="2500" b="1">
                <a:solidFill>
                  <a:schemeClr val="dk2"/>
                </a:solidFill>
              </a:rPr>
              <a:t>Präziser</a:t>
            </a:r>
            <a:r>
              <a:rPr lang="de-DE" sz="2500">
                <a:solidFill>
                  <a:schemeClr val="dk2"/>
                </a:solidFill>
              </a:rPr>
              <a:t> informations- und Auftragsaustausch</a:t>
            </a:r>
            <a:endParaRPr sz="25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chemeClr val="dk2"/>
                </a:solidFill>
              </a:rPr>
              <a:t> zwischen unterschiedlichen Gruppenrollen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de-DE" sz="2500">
                <a:solidFill>
                  <a:schemeClr val="dk2"/>
                </a:solidFill>
              </a:rPr>
              <a:t>dient der </a:t>
            </a:r>
            <a:r>
              <a:rPr lang="de-DE" sz="2500" b="1">
                <a:solidFill>
                  <a:schemeClr val="dk2"/>
                </a:solidFill>
              </a:rPr>
              <a:t>Stabilität</a:t>
            </a:r>
            <a:r>
              <a:rPr lang="de-DE" sz="2500">
                <a:solidFill>
                  <a:schemeClr val="dk2"/>
                </a:solidFill>
              </a:rPr>
              <a:t>,</a:t>
            </a:r>
            <a:endParaRPr sz="25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>
                <a:solidFill>
                  <a:schemeClr val="dk2"/>
                </a:solidFill>
              </a:rPr>
              <a:t>Systematisierung </a:t>
            </a:r>
            <a:r>
              <a:rPr lang="de-DE" sz="2500">
                <a:solidFill>
                  <a:schemeClr val="dk2"/>
                </a:solidFill>
              </a:rPr>
              <a:t>von Aufträgen</a:t>
            </a:r>
            <a:endParaRPr sz="25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chemeClr val="dk2"/>
                </a:solidFill>
              </a:rPr>
              <a:t>und </a:t>
            </a:r>
            <a:r>
              <a:rPr lang="de-DE" sz="2500" b="1">
                <a:solidFill>
                  <a:schemeClr val="dk2"/>
                </a:solidFill>
              </a:rPr>
              <a:t>transparenter Kommunikation</a:t>
            </a:r>
            <a:endParaRPr sz="2500" b="1">
              <a:solidFill>
                <a:schemeClr val="dk2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2512" y="87664"/>
            <a:ext cx="4159491" cy="392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08431B8-111C-E8E2-CE37-06C818A45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Functional</a:t>
            </a:r>
            <a:endParaRPr sz="8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Requirements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7090165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15028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ct val="124685"/>
              <a:buFont typeface="Play"/>
              <a:buChar char="●"/>
            </a:pPr>
            <a:r>
              <a:rPr lang="de-DE" sz="3038" dirty="0">
                <a:solidFill>
                  <a:srgbClr val="1C1C1C"/>
                </a:solidFill>
              </a:rPr>
              <a:t>Vereinfachte Kontoerstellung für Benutzer</a:t>
            </a:r>
            <a:endParaRPr sz="3038" dirty="0">
              <a:solidFill>
                <a:srgbClr val="1C1C1C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50" dirty="0">
              <a:solidFill>
                <a:srgbClr val="1C1C1C"/>
              </a:solidFill>
            </a:endParaRPr>
          </a:p>
          <a:p>
            <a:pPr marL="457200" lvl="0" indent="-372209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C1C1C"/>
              </a:buClr>
              <a:buSzPct val="100000"/>
              <a:buChar char="-"/>
            </a:pPr>
            <a:r>
              <a:rPr lang="de-DE" sz="2918" dirty="0">
                <a:solidFill>
                  <a:srgbClr val="1C1C1C"/>
                </a:solidFill>
              </a:rPr>
              <a:t>Entweder per CSV-Datei oder manuell</a:t>
            </a:r>
            <a:endParaRPr sz="2918" dirty="0">
              <a:solidFill>
                <a:srgbClr val="1C1C1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918" dirty="0">
              <a:solidFill>
                <a:srgbClr val="1C1C1C"/>
              </a:solidFill>
            </a:endParaRPr>
          </a:p>
          <a:p>
            <a:pPr marL="457200" lvl="0" indent="-372209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C1C1C"/>
              </a:buClr>
              <a:buSzPct val="100000"/>
              <a:buChar char="-"/>
            </a:pPr>
            <a:r>
              <a:rPr lang="de-DE" sz="2918" dirty="0">
                <a:solidFill>
                  <a:srgbClr val="1C1C1C"/>
                </a:solidFill>
              </a:rPr>
              <a:t>Mit einem automatisch generierten</a:t>
            </a:r>
            <a:endParaRPr sz="2918" dirty="0">
              <a:solidFill>
                <a:srgbClr val="1C1C1C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de-DE" sz="2918" dirty="0">
                <a:solidFill>
                  <a:srgbClr val="1C1C1C"/>
                </a:solidFill>
              </a:rPr>
              <a:t>Mehrzweck-QR-Code versehen</a:t>
            </a:r>
            <a:endParaRPr sz="2918" dirty="0">
              <a:solidFill>
                <a:srgbClr val="1C1C1C"/>
              </a:solidFill>
            </a:endParaRPr>
          </a:p>
          <a:p>
            <a:pPr marL="0" marR="25400" lvl="0" indent="0" algn="l" rtl="0">
              <a:lnSpc>
                <a:spcPct val="24818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25400" lvl="0" indent="0" algn="l" rtl="0">
              <a:lnSpc>
                <a:spcPct val="24818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7511125" y="2830150"/>
            <a:ext cx="41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8201038" y="48889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grpSp>
        <p:nvGrpSpPr>
          <p:cNvPr id="238" name="Google Shape;238;p28"/>
          <p:cNvGrpSpPr/>
          <p:nvPr/>
        </p:nvGrpSpPr>
        <p:grpSpPr>
          <a:xfrm>
            <a:off x="7511119" y="533023"/>
            <a:ext cx="3373443" cy="5234993"/>
            <a:chOff x="7787475" y="1339773"/>
            <a:chExt cx="2687574" cy="4680369"/>
          </a:xfrm>
        </p:grpSpPr>
        <p:pic>
          <p:nvPicPr>
            <p:cNvPr id="239" name="Google Shape;239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87475" y="1339773"/>
              <a:ext cx="2687574" cy="2961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88922" y="4345914"/>
              <a:ext cx="2025815" cy="16742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8"/>
          <p:cNvSpPr txBox="1"/>
          <p:nvPr/>
        </p:nvSpPr>
        <p:spPr>
          <a:xfrm>
            <a:off x="7697838" y="5768025"/>
            <a:ext cx="30000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de-DE" sz="750" b="1" u="sng">
                <a:solidFill>
                  <a:schemeClr val="hlink"/>
                </a:solidFill>
                <a:hlinkClick r:id="rId6"/>
              </a:rPr>
              <a:t>https://www.freepik.com/premium-vector/qr-code-smartphone_156057025.htm</a:t>
            </a:r>
            <a:endParaRPr sz="750" b="1" u="sng">
              <a:solidFill>
                <a:schemeClr val="hlink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7697850" y="2209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12700" lvl="0" indent="0" algn="l" rtl="0">
              <a:lnSpc>
                <a:spcPct val="66363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de-DE" sz="650" u="sng">
                <a:solidFill>
                  <a:schemeClr val="hlink"/>
                </a:solidFill>
                <a:hlinkClick r:id="rId7"/>
              </a:rPr>
              <a:t>https://www.istockphoto.com/de/vektor/mobiltelefon-konto-login-vektor-benutzer-schnittstelle-gm538356506</a:t>
            </a:r>
            <a:endParaRPr sz="650">
              <a:solidFill>
                <a:srgbClr val="1C1C1C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788E7BE-636D-56C2-6F38-820CEFA9D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732575" y="480907"/>
            <a:ext cx="10530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Non-Functional Requirements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de-DE" sz="3600">
                <a:solidFill>
                  <a:schemeClr val="dk2"/>
                </a:solidFill>
              </a:rPr>
              <a:t>Grafische Benutzeroberfläche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7485625" y="5864324"/>
            <a:ext cx="3442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4" u="sng">
                <a:solidFill>
                  <a:schemeClr val="hlink"/>
                </a:solidFill>
                <a:hlinkClick r:id="rId4"/>
              </a:rPr>
              <a:t>https://static.vecteezy.com/system/resources/previews/004/620/112/non_2x/sign-in-smartphone-page-template-mobile-app-interface-black-design-layout-login-sign-up-screen-flat-ui-application-registration-authorization-phone-display-with-password-and-username-vector.jpg</a:t>
            </a: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5">
            <a:alphaModFix/>
          </a:blip>
          <a:srcRect l="29076" t="8647" r="29450" b="8680"/>
          <a:stretch/>
        </p:blipFill>
        <p:spPr>
          <a:xfrm>
            <a:off x="8065775" y="1280300"/>
            <a:ext cx="2376424" cy="4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3975" y="3100950"/>
            <a:ext cx="5192362" cy="29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2309350" y="6158975"/>
            <a:ext cx="34422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4" u="sng">
                <a:solidFill>
                  <a:schemeClr val="hlink"/>
                </a:solidFill>
                <a:hlinkClick r:id="rId7"/>
              </a:rPr>
              <a:t>https://external-content.duckduckgo.com/iu/?u=https%3A%2F%2Fi.ytimg.com%2Fvi%2FK1wr4Iugcio%2Fmaxresdefault.jpg&amp;f=1&amp;nofb=1&amp;ipt=a183ec17f9d4cb52106af27e5ecc4f2e8e766f7a7e5cf3305176c44784c78397&amp;ipo=images</a:t>
            </a: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</p:txBody>
      </p:sp>
      <p:cxnSp>
        <p:nvCxnSpPr>
          <p:cNvPr id="254" name="Google Shape;254;p29"/>
          <p:cNvCxnSpPr/>
          <p:nvPr/>
        </p:nvCxnSpPr>
        <p:spPr>
          <a:xfrm>
            <a:off x="1490200" y="3034263"/>
            <a:ext cx="5379900" cy="3106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9"/>
          <p:cNvCxnSpPr/>
          <p:nvPr/>
        </p:nvCxnSpPr>
        <p:spPr>
          <a:xfrm rot="10800000" flipH="1">
            <a:off x="1554975" y="3147350"/>
            <a:ext cx="5342400" cy="294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31A03D8-0F3A-F986-813F-0CF61FF46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>
            <a:spLocks noGrp="1"/>
          </p:cNvSpPr>
          <p:nvPr>
            <p:ph type="ctrTitle"/>
          </p:nvPr>
        </p:nvSpPr>
        <p:spPr>
          <a:xfrm>
            <a:off x="732575" y="480907"/>
            <a:ext cx="10530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Non-Functional Requirements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de-DE" sz="3600">
                <a:solidFill>
                  <a:schemeClr val="dk2"/>
                </a:solidFill>
              </a:rPr>
              <a:t>angepasstes Farbschema</a:t>
            </a:r>
            <a:endParaRPr sz="3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2309350" y="6158975"/>
            <a:ext cx="34422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4">
                <a:solidFill>
                  <a:schemeClr val="dk1"/>
                </a:solidFill>
              </a:rPr>
              <a:t>https://www.colourblindawareness.org/colour-blindness/types-of-colour-blindness/</a:t>
            </a: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75" y="3448332"/>
            <a:ext cx="6667074" cy="271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5">
            <a:alphaModFix/>
          </a:blip>
          <a:srcRect r="10112"/>
          <a:stretch/>
        </p:blipFill>
        <p:spPr>
          <a:xfrm>
            <a:off x="7495700" y="2089463"/>
            <a:ext cx="1243625" cy="11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6">
            <a:alphaModFix/>
          </a:blip>
          <a:srcRect l="9041" t="6690"/>
          <a:stretch/>
        </p:blipFill>
        <p:spPr>
          <a:xfrm>
            <a:off x="9348087" y="2096468"/>
            <a:ext cx="1243625" cy="117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5699" y="393550"/>
            <a:ext cx="1243625" cy="117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0725" y="370276"/>
            <a:ext cx="1318350" cy="122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4251" y="3448330"/>
            <a:ext cx="3442200" cy="29710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CAE9988-5290-CB7B-3291-492B87FF8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1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>
            <a:spLocks noGrp="1"/>
          </p:cNvSpPr>
          <p:nvPr>
            <p:ph type="ctrTitle"/>
          </p:nvPr>
        </p:nvSpPr>
        <p:spPr>
          <a:xfrm>
            <a:off x="732575" y="480907"/>
            <a:ext cx="10530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Non-Functional Requirements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de-DE" sz="3600">
                <a:solidFill>
                  <a:schemeClr val="dk2"/>
                </a:solidFill>
              </a:rPr>
              <a:t>Wartbarkeit und Support</a:t>
            </a:r>
            <a:endParaRPr sz="3600">
              <a:solidFill>
                <a:schemeClr val="dk2"/>
              </a:solidFill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-DE">
                <a:solidFill>
                  <a:schemeClr val="dk2"/>
                </a:solidFill>
              </a:rPr>
              <a:t>Wartung nach Implementation </a:t>
            </a:r>
            <a:endParaRPr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beim Kunden</a:t>
            </a: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-DE">
                <a:solidFill>
                  <a:schemeClr val="dk2"/>
                </a:solidFill>
              </a:rPr>
              <a:t>Dokumentation</a:t>
            </a: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-DE">
                <a:solidFill>
                  <a:schemeClr val="dk2"/>
                </a:solidFill>
              </a:rPr>
              <a:t>FAQ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900" y="2386025"/>
            <a:ext cx="5332025" cy="31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6495900" y="5605975"/>
            <a:ext cx="34422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4" u="sng">
                <a:solidFill>
                  <a:schemeClr val="hlink"/>
                </a:solidFill>
                <a:hlinkClick r:id="rId5"/>
              </a:rPr>
              <a:t>https://www.softactivity.com/wp-content/uploads/software-tools-remote-work-1400.jpg</a:t>
            </a:r>
            <a:endParaRPr sz="65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4">
              <a:solidFill>
                <a:schemeClr val="dk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75E0FD2-5A47-AB11-661E-B8FD2F93D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Inhalt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de-DE" sz="4000">
                <a:solidFill>
                  <a:schemeClr val="dk2"/>
                </a:solidFill>
              </a:rPr>
              <a:t>1. Vorstellung der Volere Snow Cards</a:t>
            </a:r>
            <a:endParaRPr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CE0717-2787-CD3D-DA94-3F51F2220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ctrTitle"/>
          </p:nvPr>
        </p:nvSpPr>
        <p:spPr>
          <a:xfrm>
            <a:off x="732575" y="480907"/>
            <a:ext cx="10530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Non-Functional Requirements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de-DE" sz="3600">
                <a:solidFill>
                  <a:schemeClr val="dk2"/>
                </a:solidFill>
              </a:rPr>
              <a:t>Interoperabilität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75" y="3326550"/>
            <a:ext cx="6373275" cy="19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732575" y="5308625"/>
            <a:ext cx="5389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0" u="sng">
                <a:solidFill>
                  <a:schemeClr val="hlink"/>
                </a:solidFill>
                <a:hlinkClick r:id="rId5"/>
              </a:rPr>
              <a:t>https://miro.medium.com/v2/resize:fit:1400/1*FyJ-BCbXqx2PXuCuyL5YBA.png</a:t>
            </a: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0950" y="2290187"/>
            <a:ext cx="3547249" cy="30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7570950" y="5308625"/>
            <a:ext cx="3547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0" u="sng">
                <a:solidFill>
                  <a:schemeClr val="hlink"/>
                </a:solidFill>
                <a:hlinkClick r:id="rId7"/>
              </a:rPr>
              <a:t>https://www.groovypost.com/wp-content/uploads/2017/04/visual-c-restribute-error-.png</a:t>
            </a: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E97C3F-CE4C-48F4-E152-74A8BCD63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9"/>
          </a:srgbClr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0" y="0"/>
            <a:ext cx="12191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>
            <a:spLocks noGrp="1"/>
          </p:cNvSpPr>
          <p:nvPr>
            <p:ph type="ctrTitle"/>
          </p:nvPr>
        </p:nvSpPr>
        <p:spPr>
          <a:xfrm>
            <a:off x="732575" y="480907"/>
            <a:ext cx="10530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Non-Functional Requirements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de-DE" sz="3600">
                <a:solidFill>
                  <a:schemeClr val="dk2"/>
                </a:solidFill>
              </a:rPr>
              <a:t>Portabilität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75" y="3044450"/>
            <a:ext cx="3663838" cy="2973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732575" y="6017650"/>
            <a:ext cx="5389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0" u="sng">
                <a:solidFill>
                  <a:schemeClr val="hlink"/>
                </a:solidFill>
                <a:hlinkClick r:id="rId5"/>
              </a:rPr>
              <a:t>https://testsigma.com/blog/wp-content/uploads/Frame-48095887.png</a:t>
            </a: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8025" y="3044447"/>
            <a:ext cx="6416692" cy="2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/>
        </p:nvSpPr>
        <p:spPr>
          <a:xfrm>
            <a:off x="4698025" y="5961400"/>
            <a:ext cx="5389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2"/>
                </a:solidFill>
              </a:rPr>
              <a:t>Source: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50" u="sng">
                <a:solidFill>
                  <a:schemeClr val="hlink"/>
                </a:solidFill>
                <a:hlinkClick r:id="rId7"/>
              </a:rPr>
              <a:t>http://unixwiz.net/images/porting.gif</a:t>
            </a: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76CB9A0-10BC-A24D-0B38-49C42DBDA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Inhalt</a:t>
            </a:r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Vorstellung der Volere Snow Cards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 b="1">
                <a:solidFill>
                  <a:schemeClr val="dk2"/>
                </a:solidFill>
              </a:rPr>
              <a:t>Reflexion der bisherigen Gruppenarbeit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ED8307-999E-E769-D33A-9DA3A14C7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5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Selbstreflexion – Was lief gut?</a:t>
            </a:r>
            <a:endParaRPr/>
          </a:p>
        </p:txBody>
      </p:sp>
      <p:pic>
        <p:nvPicPr>
          <p:cNvPr id="318" name="Google Shape;318;p35" descr="a close up of a man 's face with david worren written on the bottom right (von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275" y="2386012"/>
            <a:ext cx="4250682" cy="397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2825A6-571D-D25A-E4B3-933B32DC7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6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Selbstreflexion – Was lief gut?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Gemeinsames Google Docs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775" y="3098575"/>
            <a:ext cx="5917449" cy="33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1873B1-C523-A746-4AF1-96EA9C35E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Selbstreflexion – Was lief gut?</a:t>
            </a:r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Gemeinsames Google Docs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Zeitplan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Human Resource Management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Aufgabenverteilung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Brain Dump</a:t>
            </a:r>
            <a:endParaRPr/>
          </a:p>
          <a:p>
            <a:pPr marL="14859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endParaRPr sz="30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280D4-814A-7740-2244-F14488EEE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Selbstreflexion – Was lief gut?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Gemeinsames Google Docs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Protokollieren der Treffen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C9AEF63-595D-285E-9FB4-E6316CC54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 sz="6600">
                <a:solidFill>
                  <a:schemeClr val="dk2"/>
                </a:solidFill>
              </a:rPr>
              <a:t>Selbstreflexion – Was lief gut?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Gemeinsames Google Docs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Protokollieren der Treffen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GitHub Repository für Volere Snow Cards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9DAF1E-43C0-6F95-2CF1-87CAF922A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2AD9D-2748-7488-54CF-1AC10CB7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C8ED45E9-C775-1DF6-80D5-F6F92BAE93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35355-193A-32AB-CCA9-76F0431E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7" y="730144"/>
            <a:ext cx="10530318" cy="1216031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sz="6600" dirty="0">
                <a:solidFill>
                  <a:schemeClr val="tx2"/>
                </a:solidFill>
              </a:rPr>
              <a:t>Herausforderungen + Lösungen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674B5-5762-F2A7-771B-C43FC41D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386013"/>
            <a:ext cx="5459889" cy="3631545"/>
          </a:xfrm>
        </p:spPr>
        <p:txBody>
          <a:bodyPr anchor="t"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Terminfindung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Doodle-Umfragen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Unklare Anforderungen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Rücksprache mit Betreuerinnen</a:t>
            </a:r>
          </a:p>
        </p:txBody>
      </p:sp>
      <p:pic>
        <p:nvPicPr>
          <p:cNvPr id="6" name="Grafik 5" descr="Ein Bild, das Text, Zahl, Schrift, Kreuzworträtsel enthält.&#10;&#10;Automatisch generierte Beschreibung">
            <a:extLst>
              <a:ext uri="{FF2B5EF4-FFF2-40B4-BE49-F238E27FC236}">
                <a16:creationId xmlns:a16="http://schemas.microsoft.com/office/drawing/2014/main" id="{AEB540B2-02B1-3C31-C181-558DEC1E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35526" y="2126135"/>
            <a:ext cx="3823907" cy="26057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EAB14EF-B41F-7541-1843-0F4F192AFE93}"/>
              </a:ext>
            </a:extLst>
          </p:cNvPr>
          <p:cNvSpPr txBox="1"/>
          <p:nvPr/>
        </p:nvSpPr>
        <p:spPr>
          <a:xfrm>
            <a:off x="7635526" y="4925208"/>
            <a:ext cx="3823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 tooltip="https://blogs.brighton.ac.uk/digitalliteracies/2016/07/01/managing-time/"/>
              </a:rPr>
              <a:t>Dieses Foto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 von Unbekannter Autor ist lizenziert gemäß 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 tooltip="https://creativecommons.org/licenses/by-nc-sa/3.0/"/>
              </a:rPr>
              <a:t>CC BY-SA-NC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Ein Bild, das Ballon, Kunst enthält.&#10;&#10;Automatisch generierte Beschreibung">
            <a:extLst>
              <a:ext uri="{FF2B5EF4-FFF2-40B4-BE49-F238E27FC236}">
                <a16:creationId xmlns:a16="http://schemas.microsoft.com/office/drawing/2014/main" id="{0E04D373-389E-026E-D1C0-900A537A3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41532" y="4165043"/>
            <a:ext cx="3148796" cy="238144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0E0F6C4-439C-0FFF-2901-1A8F6637C066}"/>
              </a:ext>
            </a:extLst>
          </p:cNvPr>
          <p:cNvSpPr txBox="1"/>
          <p:nvPr/>
        </p:nvSpPr>
        <p:spPr>
          <a:xfrm>
            <a:off x="4556475" y="6546485"/>
            <a:ext cx="382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Quelle:  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https://pixabay.com/en/question-mark-why-question-1829459/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8DD9C1-9D8F-826F-4259-2A7982D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6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2AD9D-2748-7488-54CF-1AC10CB7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C8ED45E9-C775-1DF6-80D5-F6F92BAE93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35355-193A-32AB-CCA9-76F0431E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7" y="617564"/>
            <a:ext cx="10530318" cy="1216031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sz="6600" dirty="0">
                <a:solidFill>
                  <a:schemeClr val="tx2"/>
                </a:solidFill>
              </a:rPr>
              <a:t>Herausforderungen + Lösungen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674B5-5762-F2A7-771B-C43FC41D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386013"/>
            <a:ext cx="6833004" cy="3631545"/>
          </a:xfrm>
        </p:spPr>
        <p:txBody>
          <a:bodyPr anchor="t"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Koordinierung von 8 Menschen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Untergruppen</a:t>
            </a:r>
            <a:endParaRPr lang="de-DE" sz="36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Zeitmangel/Erkrankungen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Flexibilität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Grafik 5" descr="Büromitarbeiterin Silhouette">
            <a:extLst>
              <a:ext uri="{FF2B5EF4-FFF2-40B4-BE49-F238E27FC236}">
                <a16:creationId xmlns:a16="http://schemas.microsoft.com/office/drawing/2014/main" id="{3F8ADDD7-70F2-E98B-88DC-04D1E280D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6406" y="2641595"/>
            <a:ext cx="914400" cy="914400"/>
          </a:xfrm>
          <a:prstGeom prst="rect">
            <a:avLst/>
          </a:prstGeom>
        </p:spPr>
      </p:pic>
      <p:pic>
        <p:nvPicPr>
          <p:cNvPr id="7" name="Grafik 6" descr="Büromitarbeiterin Silhouette">
            <a:extLst>
              <a:ext uri="{FF2B5EF4-FFF2-40B4-BE49-F238E27FC236}">
                <a16:creationId xmlns:a16="http://schemas.microsoft.com/office/drawing/2014/main" id="{CB15C069-3A6D-4399-607F-249183B1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241" y="2665415"/>
            <a:ext cx="914400" cy="914400"/>
          </a:xfrm>
          <a:prstGeom prst="rect">
            <a:avLst/>
          </a:prstGeom>
        </p:spPr>
      </p:pic>
      <p:pic>
        <p:nvPicPr>
          <p:cNvPr id="8" name="Grafik 7" descr="Büromitarbeiterin Silhouette">
            <a:extLst>
              <a:ext uri="{FF2B5EF4-FFF2-40B4-BE49-F238E27FC236}">
                <a16:creationId xmlns:a16="http://schemas.microsoft.com/office/drawing/2014/main" id="{92A0D771-13F0-5CB2-7915-3DFC702D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6917" y="2641595"/>
            <a:ext cx="914400" cy="914400"/>
          </a:xfrm>
          <a:prstGeom prst="rect">
            <a:avLst/>
          </a:prstGeom>
        </p:spPr>
      </p:pic>
      <p:pic>
        <p:nvPicPr>
          <p:cNvPr id="9" name="Grafik 8" descr="Büromitarbeiterin Silhouette">
            <a:extLst>
              <a:ext uri="{FF2B5EF4-FFF2-40B4-BE49-F238E27FC236}">
                <a16:creationId xmlns:a16="http://schemas.microsoft.com/office/drawing/2014/main" id="{9E926807-F3D3-D261-1DBE-CF486433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082" y="2662195"/>
            <a:ext cx="914400" cy="914400"/>
          </a:xfrm>
          <a:prstGeom prst="rect">
            <a:avLst/>
          </a:prstGeom>
        </p:spPr>
      </p:pic>
      <p:sp>
        <p:nvSpPr>
          <p:cNvPr id="10" name="Gewitterblitz 9">
            <a:extLst>
              <a:ext uri="{FF2B5EF4-FFF2-40B4-BE49-F238E27FC236}">
                <a16:creationId xmlns:a16="http://schemas.microsoft.com/office/drawing/2014/main" id="{B9496960-446B-E0E1-A104-8D1E631B5648}"/>
              </a:ext>
            </a:extLst>
          </p:cNvPr>
          <p:cNvSpPr/>
          <p:nvPr/>
        </p:nvSpPr>
        <p:spPr>
          <a:xfrm>
            <a:off x="9656224" y="2490779"/>
            <a:ext cx="445103" cy="1216031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Grafik 11" descr="Ein Bild, das Clipart, Animierter Cartoon, Grafiken, Smiley enthält.&#10;&#10;Automatisch generierte Beschreibung">
            <a:extLst>
              <a:ext uri="{FF2B5EF4-FFF2-40B4-BE49-F238E27FC236}">
                <a16:creationId xmlns:a16="http://schemas.microsoft.com/office/drawing/2014/main" id="{5B9D5D9F-8A77-7E1F-E9C8-7D2207430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61367" y="3836220"/>
            <a:ext cx="2589439" cy="257793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972BB5-138D-4072-74EE-A22BE00A6275}"/>
              </a:ext>
            </a:extLst>
          </p:cNvPr>
          <p:cNvSpPr txBox="1"/>
          <p:nvPr/>
        </p:nvSpPr>
        <p:spPr>
          <a:xfrm>
            <a:off x="6561367" y="6512488"/>
            <a:ext cx="258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 tooltip="https://kiwithek.kidsweb.at/index.php/Virus"/>
              </a:rPr>
              <a:t>Dieses Foto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 von Unbekannter Autor ist lizenziert gemäß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 tooltip="https://creativecommons.org/licenses/by-sa/3.0/"/>
              </a:rPr>
              <a:t>CC BY-SA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CF16C-9499-CEDC-1732-3B6EA796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6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Inhalt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Vorstellung der Volere Snow Cards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Reflexion der bisherigen Gruppenarbeit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64AAC9-51B9-56EB-673D-2C4D704C1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2AD9D-2748-7488-54CF-1AC10CB7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C8ED45E9-C775-1DF6-80D5-F6F92BAE93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35355-193A-32AB-CCA9-76F0431E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7" y="584991"/>
            <a:ext cx="10530318" cy="1216031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sz="6600" dirty="0">
                <a:solidFill>
                  <a:schemeClr val="tx2"/>
                </a:solidFill>
              </a:rPr>
              <a:t>Herausforderungen + Lösungen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674B5-5762-F2A7-771B-C43FC41D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386013"/>
            <a:ext cx="7616776" cy="3631545"/>
          </a:xfrm>
        </p:spPr>
        <p:txBody>
          <a:bodyPr anchor="t"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Kommunikationsprobleme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Englisch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Mangelnde Erfahrung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Recherche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  <a:sym typeface="Wingdings" panose="05000000000000000000" pitchFamily="2" charset="2"/>
              </a:rPr>
              <a:t>Ineffiziente Team-Meetings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2"/>
                </a:solidFill>
                <a:sym typeface="Wingdings" panose="05000000000000000000" pitchFamily="2" charset="2"/>
              </a:rPr>
              <a:t>Agenda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de-DE" sz="3600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C2824F04-0331-CF3E-CD9B-22F1AC922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3460" y="3958542"/>
            <a:ext cx="3423326" cy="24792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9DB1CA3-20AC-4C3B-8516-0C879DD34FF3}"/>
              </a:ext>
            </a:extLst>
          </p:cNvPr>
          <p:cNvSpPr txBox="1"/>
          <p:nvPr/>
        </p:nvSpPr>
        <p:spPr>
          <a:xfrm>
            <a:off x="4174713" y="6388749"/>
            <a:ext cx="36460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Quelle:  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https://pixabay.com/de/vectors/tagesordnung-gantt-gantt-diagramm-153555/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Grafik 12" descr="Ein Bild, das Kreis, Schwarz, Schwarzweiß, Silhouette enthält.&#10;&#10;Automatisch generierte Beschreibung">
            <a:extLst>
              <a:ext uri="{FF2B5EF4-FFF2-40B4-BE49-F238E27FC236}">
                <a16:creationId xmlns:a16="http://schemas.microsoft.com/office/drawing/2014/main" id="{9EFAFBF6-E555-45D1-BC58-2AD8329F5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50690" y="2036154"/>
            <a:ext cx="2524749" cy="128998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F1200-27BC-91DB-CB05-EA59363E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5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0A-6E38-6FA5-AEDC-68128932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21BF601D-56F3-EA4A-77A3-8D0575EA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/>
        </p:blipFill>
        <p:spPr>
          <a:xfrm>
            <a:off x="-19896" y="0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F5B746-493E-1E66-AE46-F2FD070C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sz="6600" dirty="0">
                <a:solidFill>
                  <a:schemeClr val="tx2"/>
                </a:solidFill>
              </a:rPr>
              <a:t>Selbstreflexion - Was wurde gelernt?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4FD342-B98F-F641-F350-EC2455B62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386013"/>
            <a:ext cx="5363433" cy="3631545"/>
          </a:xfrm>
        </p:spPr>
        <p:txBody>
          <a:bodyPr anchor="ctr"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Grundlagen GitHub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Flexibilität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Dynamische Aufgabenverteilung</a:t>
            </a:r>
          </a:p>
        </p:txBody>
      </p:sp>
      <p:pic>
        <p:nvPicPr>
          <p:cNvPr id="6" name="Grafik 5" descr="Ein Bild, das Logo, Schrift, Text, Grafiken enthält.&#10;&#10;Automatisch generierte Beschreibung">
            <a:extLst>
              <a:ext uri="{FF2B5EF4-FFF2-40B4-BE49-F238E27FC236}">
                <a16:creationId xmlns:a16="http://schemas.microsoft.com/office/drawing/2014/main" id="{69A4E22D-F904-6095-29BA-11AC2D8A9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76094" y="1625077"/>
            <a:ext cx="4010628" cy="22548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82422D-4417-860C-1E20-AA30DE5E449E}"/>
              </a:ext>
            </a:extLst>
          </p:cNvPr>
          <p:cNvSpPr txBox="1"/>
          <p:nvPr/>
        </p:nvSpPr>
        <p:spPr>
          <a:xfrm>
            <a:off x="6258396" y="3945398"/>
            <a:ext cx="3646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 tooltip="https://adrin.info/gitgithub-how-to-contribute-to-an-open-source-project-on-github.html"/>
              </a:rPr>
              <a:t>Dieses Foto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 von Unbekannter Autor ist lizenziert gemäß 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 tooltip="https://creativecommons.org/licenses/by-sa/3.0/"/>
              </a:rPr>
              <a:t>CC BY-SA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Person, Im Haus, Wand, Finger enthält.&#10;&#10;Automatisch generierte Beschreibung">
            <a:extLst>
              <a:ext uri="{FF2B5EF4-FFF2-40B4-BE49-F238E27FC236}">
                <a16:creationId xmlns:a16="http://schemas.microsoft.com/office/drawing/2014/main" id="{91870946-7CC6-587C-D20C-B8D99A922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94319" y="4241673"/>
            <a:ext cx="3220203" cy="214680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E479D18-FA1F-1DDD-BEFF-5B0B92E761C7}"/>
              </a:ext>
            </a:extLst>
          </p:cNvPr>
          <p:cNvSpPr txBox="1"/>
          <p:nvPr/>
        </p:nvSpPr>
        <p:spPr>
          <a:xfrm>
            <a:off x="9151789" y="6420406"/>
            <a:ext cx="310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 tooltip="https://dynamikrobust.com/beschleunigt-digitalisierung-dynamik/"/>
              </a:rPr>
              <a:t>Dieses Foto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 von Unbekannter Autor ist lizenziert gemäß 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 tooltip="https://creativecommons.org/licenses/by-nc-nd/3.0/"/>
              </a:rPr>
              <a:t>CC BY-NC-ND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18222-5D5C-D442-E273-119A01C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9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0A-6E38-6FA5-AEDC-68128932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21BF601D-56F3-EA4A-77A3-8D0575EA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F5B746-493E-1E66-AE46-F2FD070C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</p:spPr>
        <p:txBody>
          <a:bodyPr anchor="b">
            <a:normAutofit fontScale="90000"/>
          </a:bodyPr>
          <a:lstStyle/>
          <a:p>
            <a:pPr algn="l"/>
            <a:r>
              <a:rPr lang="de-DE" sz="6600" dirty="0">
                <a:solidFill>
                  <a:schemeClr val="tx2"/>
                </a:solidFill>
              </a:rPr>
              <a:t>Selbstreflexion - Was wurde gelernt?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4FD342-B98F-F641-F350-EC2455B62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386013"/>
            <a:ext cx="6165944" cy="3631545"/>
          </a:xfrm>
        </p:spPr>
        <p:txBody>
          <a:bodyPr anchor="t"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Anforderungen organisieren + arrangieren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2"/>
                </a:solidFill>
              </a:rPr>
              <a:t>Aufbau, Struktur und Sinn von </a:t>
            </a:r>
            <a:r>
              <a:rPr lang="de-DE" sz="3600" dirty="0" err="1">
                <a:solidFill>
                  <a:schemeClr val="tx2"/>
                </a:solidFill>
              </a:rPr>
              <a:t>Snowcards</a:t>
            </a:r>
            <a:endParaRPr lang="de-DE" sz="3600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Holzblock, hölzern, Im Haus enthält.&#10;&#10;Automatisch generierte Beschreibung">
            <a:extLst>
              <a:ext uri="{FF2B5EF4-FFF2-40B4-BE49-F238E27FC236}">
                <a16:creationId xmlns:a16="http://schemas.microsoft.com/office/drawing/2014/main" id="{D952BC2D-288C-A268-2EC3-B26584C7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72645" y="1597694"/>
            <a:ext cx="3879831" cy="25865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C21477-9DC9-AC45-DE2C-F0443194EBD4}"/>
              </a:ext>
            </a:extLst>
          </p:cNvPr>
          <p:cNvSpPr txBox="1"/>
          <p:nvPr/>
        </p:nvSpPr>
        <p:spPr>
          <a:xfrm>
            <a:off x="7972645" y="4372108"/>
            <a:ext cx="3879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 tooltip="https://tecnocentres.org/en/organise-a-center-by-projects/"/>
              </a:rPr>
              <a:t>Dieses Foto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" von Unbekannter Autor ist lizenziert gemäß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 tooltip="https://creativecommons.org/licenses/by-sa/3.0/"/>
              </a:rPr>
              <a:t>CC BY-SA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A0C44C1-8AEF-3241-E4B7-DF71E934A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496" y="4471988"/>
            <a:ext cx="3223166" cy="222439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73D842-EDCA-99A3-2356-ED787AD4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1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>
            <a:spLocks noGrp="1"/>
          </p:cNvSpPr>
          <p:nvPr>
            <p:ph type="ctrTitle"/>
          </p:nvPr>
        </p:nvSpPr>
        <p:spPr>
          <a:xfrm>
            <a:off x="817125" y="979800"/>
            <a:ext cx="56019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de-DE">
                <a:solidFill>
                  <a:schemeClr val="dk2"/>
                </a:solidFill>
              </a:rPr>
              <a:t>Selbstreflexion</a:t>
            </a:r>
            <a:endParaRPr sz="5400"/>
          </a:p>
        </p:txBody>
      </p:sp>
      <p:pic>
        <p:nvPicPr>
          <p:cNvPr id="375" name="Google Shape;375;p42" descr="a man with a beard and a blue shirt says i see huge potential (von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063" y="1057275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1107975" y="2196000"/>
            <a:ext cx="50202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de-DE" sz="2800">
                <a:solidFill>
                  <a:schemeClr val="dk1"/>
                </a:solidFill>
              </a:rPr>
              <a:t>Verbesserungspotential?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79971A-8009-630B-0E0B-31F157AE5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3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"/>
              <a:buNone/>
            </a:pPr>
            <a:r>
              <a:rPr lang="de-DE" sz="4800">
                <a:solidFill>
                  <a:schemeClr val="dk2"/>
                </a:solidFill>
              </a:rPr>
              <a:t>Selbstreflexion – Verbesserungspotential </a:t>
            </a:r>
            <a:endParaRPr/>
          </a:p>
        </p:txBody>
      </p:sp>
      <p:sp>
        <p:nvSpPr>
          <p:cNvPr id="384" name="Google Shape;384;p43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Schritt für Schritt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436521-D5A4-265B-D913-6254DA6BF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4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"/>
              <a:buNone/>
            </a:pPr>
            <a:r>
              <a:rPr lang="de-DE" sz="4800">
                <a:solidFill>
                  <a:schemeClr val="dk2"/>
                </a:solidFill>
              </a:rPr>
              <a:t>Selbstreflexion – Verbesserungspotential </a:t>
            </a: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Schritt für Schritt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Häufigere, persönliche Treffen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A6E16D-016B-FDA2-5A6C-4D84671C4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5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"/>
              <a:buNone/>
            </a:pPr>
            <a:r>
              <a:rPr lang="de-DE" sz="4800">
                <a:solidFill>
                  <a:schemeClr val="dk2"/>
                </a:solidFill>
              </a:rPr>
              <a:t>Selbstreflexion – Verbesserungspotential </a:t>
            </a: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Schritt für Schritt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Häufigere, persönliche Treffen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Bessere Vorbereitung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Agenda</a:t>
            </a:r>
            <a:endParaRPr/>
          </a:p>
          <a:p>
            <a:pPr marL="13716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de-DE" sz="3000">
                <a:solidFill>
                  <a:schemeClr val="dk2"/>
                </a:solidFill>
              </a:rPr>
              <a:t>Sitzungsleiter/in</a:t>
            </a:r>
            <a:endParaRPr/>
          </a:p>
          <a:p>
            <a:pPr marL="14859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endParaRPr sz="30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D483009-2D59-D466-5A22-E62AA60A17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36</a:t>
            </a:fld>
            <a:endParaRPr lang="de-D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6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"/>
              <a:buNone/>
            </a:pPr>
            <a:r>
              <a:rPr lang="de-DE" sz="4800">
                <a:solidFill>
                  <a:schemeClr val="dk2"/>
                </a:solidFill>
              </a:rPr>
              <a:t>Selbstreflexion – Verbesserungspotential 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Schritt für Schritt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Häufigere, persönliche Treffen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Kommunikation bei Bedarf auf Englisch oder Arabisch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5528E-1F8D-1ABC-E0F5-702475BA1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37</a:t>
            </a:fld>
            <a:endParaRPr lang="de-D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DC">
            <a:alpha val="60000"/>
          </a:srgbClr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"/>
              <a:buNone/>
            </a:pPr>
            <a:r>
              <a:rPr lang="de-DE" sz="4800">
                <a:solidFill>
                  <a:schemeClr val="dk2"/>
                </a:solidFill>
              </a:rPr>
              <a:t>Selbstreflexion – Verbesserungspotential </a:t>
            </a:r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Schritt für Schritt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Häufigere, persönliche Treffen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Kommunikation bei Bedarf auf Englisch oder Arabisch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•"/>
            </a:pPr>
            <a:r>
              <a:rPr lang="de-DE" sz="3600">
                <a:solidFill>
                  <a:schemeClr val="dk2"/>
                </a:solidFill>
              </a:rPr>
              <a:t>Angebote durch Betreuerinnen annehmen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B322493-26E1-4035-9430-3C7D826388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38</a:t>
            </a:fld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 descr="Vektor Hintergrund der spritzenden lebendigen Farben"/>
          <p:cNvPicPr preferRelativeResize="0"/>
          <p:nvPr/>
        </p:nvPicPr>
        <p:blipFill rotWithShape="1">
          <a:blip r:embed="rId3">
            <a:alphaModFix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>
            <a:spLocks noGrp="1"/>
          </p:cNvSpPr>
          <p:nvPr>
            <p:ph type="ctrTitle"/>
          </p:nvPr>
        </p:nvSpPr>
        <p:spPr>
          <a:xfrm>
            <a:off x="1" y="5317240"/>
            <a:ext cx="11734800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Play"/>
              <a:buNone/>
            </a:pPr>
            <a:r>
              <a:rPr lang="de-DE" sz="3600" b="1" dirty="0">
                <a:solidFill>
                  <a:srgbClr val="262626"/>
                </a:solidFill>
              </a:rPr>
              <a:t>Fragen?</a:t>
            </a:r>
            <a:endParaRPr b="1" dirty="0"/>
          </a:p>
        </p:txBody>
      </p:sp>
      <p:cxnSp>
        <p:nvCxnSpPr>
          <p:cNvPr id="425" name="Google Shape;425;p48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48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817BB4-6318-BD00-1722-354CA72A3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39</a:t>
            </a:fld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Inhalt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Vorstellung der Volere Snow Cards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Reflexion der bisherigen Gruppenarbeit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rabicPeriod"/>
            </a:pPr>
            <a:r>
              <a:rPr lang="de-DE" sz="4000">
                <a:solidFill>
                  <a:schemeClr val="dk2"/>
                </a:solidFill>
              </a:rPr>
              <a:t>Feedback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4AE974-4675-966C-5598-EA1D9D6F1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 descr="Vektor Hintergrund der spritzenden lebendigen Farben"/>
          <p:cNvPicPr preferRelativeResize="0"/>
          <p:nvPr/>
        </p:nvPicPr>
        <p:blipFill rotWithShape="1">
          <a:blip r:embed="rId3">
            <a:alphaModFix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>
            <a:spLocks noGrp="1"/>
          </p:cNvSpPr>
          <p:nvPr>
            <p:ph type="ctrTitle"/>
          </p:nvPr>
        </p:nvSpPr>
        <p:spPr>
          <a:xfrm>
            <a:off x="1" y="5317240"/>
            <a:ext cx="11734800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Play"/>
              <a:buNone/>
            </a:pPr>
            <a:r>
              <a:rPr lang="de-DE" sz="3600" b="1" dirty="0">
                <a:solidFill>
                  <a:srgbClr val="262626"/>
                </a:solidFill>
              </a:rPr>
              <a:t>Feedback?</a:t>
            </a:r>
            <a:endParaRPr b="1" dirty="0"/>
          </a:p>
        </p:txBody>
      </p:sp>
      <p:cxnSp>
        <p:nvCxnSpPr>
          <p:cNvPr id="425" name="Google Shape;425;p48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48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817BB4-6318-BD00-1722-354CA72A3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1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2" name="Google Shape;432;p49" descr="Vektor Hintergrund der spritzenden lebendigen Farben"/>
          <p:cNvPicPr preferRelativeResize="0"/>
          <p:nvPr/>
        </p:nvPicPr>
        <p:blipFill rotWithShape="1">
          <a:blip r:embed="rId3">
            <a:alphaModFix/>
          </a:blip>
          <a:srcRect t="17258" r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/>
          <p:nvPr/>
        </p:nvSpPr>
        <p:spPr>
          <a:xfrm flipH="1">
            <a:off x="967853" y="0"/>
            <a:ext cx="10256294" cy="6858000"/>
          </a:xfrm>
          <a:custGeom>
            <a:avLst/>
            <a:gdLst/>
            <a:ahLst/>
            <a:cxnLst/>
            <a:rect l="l" t="t" r="r" b="b"/>
            <a:pathLst>
              <a:path w="9841377" h="6858000" extrusionOk="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/>
          <p:nvPr/>
        </p:nvSpPr>
        <p:spPr>
          <a:xfrm flipH="1">
            <a:off x="1108571" y="0"/>
            <a:ext cx="9958950" cy="6858000"/>
          </a:xfrm>
          <a:custGeom>
            <a:avLst/>
            <a:gdLst/>
            <a:ahLst/>
            <a:cxnLst/>
            <a:rect l="l" t="t" r="r" b="b"/>
            <a:pathLst>
              <a:path w="9174595" h="6858000" extrusionOk="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/>
          <p:nvPr/>
        </p:nvSpPr>
        <p:spPr>
          <a:xfrm flipH="1">
            <a:off x="708673" y="-35602"/>
            <a:ext cx="2486322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8975235" y="-35602"/>
            <a:ext cx="2486322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7" name="Google Shape;437;p49"/>
          <p:cNvSpPr txBox="1">
            <a:spLocks noGrp="1"/>
          </p:cNvSpPr>
          <p:nvPr>
            <p:ph type="ctrTitle"/>
          </p:nvPr>
        </p:nvSpPr>
        <p:spPr>
          <a:xfrm>
            <a:off x="2190750" y="1346268"/>
            <a:ext cx="7810500" cy="266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de-DE"/>
              <a:t>Vielen Dank für die Aufmerksamkeit!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92A635-FC87-EBEF-6BB3-4A7D2D0E4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41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7" y="-1"/>
            <a:ext cx="12191980" cy="6858001"/>
          </a:xfrm>
          <a:prstGeom prst="rect">
            <a:avLst/>
          </a:prstGeom>
          <a:solidFill>
            <a:srgbClr val="96FFBE">
              <a:alpha val="64705"/>
            </a:srgbClr>
          </a:solidFill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Drivers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868100" y="2602875"/>
            <a:ext cx="5355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920"/>
              <a:buNone/>
            </a:pPr>
            <a:endParaRPr sz="12893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564"/>
              <a:buNone/>
            </a:pPr>
            <a:endParaRPr sz="4893">
              <a:solidFill>
                <a:schemeClr val="dk2"/>
              </a:solidFill>
            </a:endParaRPr>
          </a:p>
          <a:p>
            <a:pPr marL="457200" lvl="0" indent="-3997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de-DE" sz="8290">
                <a:solidFill>
                  <a:schemeClr val="dk2"/>
                </a:solidFill>
              </a:rPr>
              <a:t>Effizienz bei der Essensausgabe/-bestellung</a:t>
            </a:r>
            <a:endParaRPr sz="829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290">
              <a:solidFill>
                <a:schemeClr val="dk2"/>
              </a:solidFill>
            </a:endParaRPr>
          </a:p>
          <a:p>
            <a:pPr marL="457200" lvl="0" indent="-3997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de-DE" sz="8290">
                <a:solidFill>
                  <a:schemeClr val="dk2"/>
                </a:solidFill>
              </a:rPr>
              <a:t>Kosten- und Ressourceneffizienz</a:t>
            </a:r>
            <a:endParaRPr sz="829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97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15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15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t="1637" b="-4624"/>
          <a:stretch/>
        </p:blipFill>
        <p:spPr>
          <a:xfrm>
            <a:off x="9210100" y="3930650"/>
            <a:ext cx="2143700" cy="1929925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3225" y="3930660"/>
            <a:ext cx="2296875" cy="1929903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425" y="1471475"/>
            <a:ext cx="2947750" cy="2188675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656BD1-CD4B-FF05-493D-B3ACAC9DF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7" y="-1"/>
            <a:ext cx="12191980" cy="6858001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sp>
        <p:nvSpPr>
          <p:cNvPr id="136" name="Google Shape;136;p18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Drivers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949425" y="2535100"/>
            <a:ext cx="54912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880"/>
              <a:buNone/>
            </a:pPr>
            <a:endParaRPr sz="4143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72"/>
              <a:buNone/>
            </a:pPr>
            <a:endParaRPr sz="9816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564"/>
              <a:buNone/>
            </a:pPr>
            <a:endParaRPr sz="4893">
              <a:solidFill>
                <a:schemeClr val="dk2"/>
              </a:solidFill>
            </a:endParaRPr>
          </a:p>
          <a:p>
            <a:pPr marL="457200" lvl="0" indent="-4025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de-DE" sz="6850">
                <a:solidFill>
                  <a:schemeClr val="dk2"/>
                </a:solidFill>
              </a:rPr>
              <a:t>Inklusion und Selbstständigkeit</a:t>
            </a:r>
            <a:endParaRPr sz="68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97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15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15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l="14789" r="11518"/>
          <a:stretch/>
        </p:blipFill>
        <p:spPr>
          <a:xfrm>
            <a:off x="8113550" y="2287500"/>
            <a:ext cx="2986925" cy="3405625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DEAF5F6-A7F9-1860-8340-B1EDA033B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FFBE">
            <a:alpha val="64705"/>
          </a:srgb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79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18" cy="12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Constraints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18" cy="36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0E2841"/>
              </a:buClr>
              <a:buSzPts val="3200"/>
              <a:buFont typeface="Play"/>
              <a:buChar char="●"/>
            </a:pPr>
            <a:r>
              <a:rPr lang="de-DE" sz="3200">
                <a:solidFill>
                  <a:srgbClr val="0E2841"/>
                </a:solidFill>
                <a:latin typeface="Play"/>
                <a:ea typeface="Play"/>
                <a:cs typeface="Play"/>
                <a:sym typeface="Play"/>
              </a:rPr>
              <a:t>Das System muss in </a:t>
            </a:r>
            <a:r>
              <a:rPr lang="de-DE" sz="3200" b="1">
                <a:solidFill>
                  <a:srgbClr val="0E2841"/>
                </a:solidFill>
                <a:latin typeface="Play"/>
                <a:ea typeface="Play"/>
                <a:cs typeface="Play"/>
                <a:sym typeface="Play"/>
              </a:rPr>
              <a:t>3 Standorten</a:t>
            </a:r>
            <a:r>
              <a:rPr lang="de-DE" sz="3200">
                <a:solidFill>
                  <a:srgbClr val="0E2841"/>
                </a:solidFill>
                <a:latin typeface="Play"/>
                <a:ea typeface="Play"/>
                <a:cs typeface="Play"/>
                <a:sym typeface="Play"/>
              </a:rPr>
              <a:t> funktionieren</a:t>
            </a:r>
            <a:endParaRPr sz="3200">
              <a:solidFill>
                <a:srgbClr val="0E2841"/>
              </a:solidFill>
              <a:latin typeface="Play"/>
              <a:ea typeface="Play"/>
              <a:cs typeface="Play"/>
              <a:sym typeface="Play"/>
            </a:endParaRPr>
          </a:p>
          <a:p>
            <a:pPr marL="899999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0E2841"/>
              </a:solidFill>
              <a:latin typeface="Play"/>
              <a:ea typeface="Play"/>
              <a:cs typeface="Play"/>
              <a:sym typeface="Play"/>
            </a:endParaRPr>
          </a:p>
          <a:p>
            <a:pPr marL="899999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"/>
              <a:buChar char="-"/>
            </a:pPr>
            <a:r>
              <a:rPr lang="de-DE" sz="2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Ziel:</a:t>
            </a:r>
            <a:r>
              <a:rPr lang="de-DE" sz="22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Einheitliche Nutzung für Bestellungen und Anpassungen.</a:t>
            </a:r>
            <a:endParaRPr sz="2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899999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"/>
              <a:buChar char="-"/>
            </a:pPr>
            <a:r>
              <a:rPr lang="de-DE" sz="2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Herausforderung:</a:t>
            </a:r>
            <a:r>
              <a:rPr lang="de-DE" sz="22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Unterschiedliche technische Infrastruktur.</a:t>
            </a:r>
            <a:endParaRPr sz="2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899999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"/>
              <a:buChar char="-"/>
            </a:pPr>
            <a:r>
              <a:rPr lang="de-DE" sz="2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Priorität:</a:t>
            </a:r>
            <a:r>
              <a:rPr lang="de-DE" sz="22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de-DE" sz="2200" b="1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Hoch</a:t>
            </a:r>
            <a:r>
              <a:rPr lang="de-DE" sz="22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, da alle Standorte gleichzeitig arbeiten.</a:t>
            </a:r>
            <a:endParaRPr sz="22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432075" y="-318225"/>
            <a:ext cx="350100" cy="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3420" y="525095"/>
            <a:ext cx="2146625" cy="19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7CB7E3F-D18D-DC47-0841-41F25D6BC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DADB0C-D967-7E2F-5987-9EE7D9D22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 descr="Vektor Hintergrund der spritzenden lebendigen Farben"/>
          <p:cNvPicPr preferRelativeResize="0"/>
          <p:nvPr/>
        </p:nvPicPr>
        <p:blipFill rotWithShape="1">
          <a:blip r:embed="rId3">
            <a:alphaModFix amt="10000"/>
          </a:blip>
          <a:srcRect t="17280"/>
          <a:stretch/>
        </p:blipFill>
        <p:spPr>
          <a:xfrm>
            <a:off x="20" y="-1"/>
            <a:ext cx="12191980" cy="6858001"/>
          </a:xfrm>
          <a:prstGeom prst="rect">
            <a:avLst/>
          </a:prstGeom>
          <a:solidFill>
            <a:srgbClr val="96FFBE">
              <a:alpha val="64709"/>
            </a:srgbClr>
          </a:solidFill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732568" y="1169982"/>
            <a:ext cx="10530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lay"/>
              <a:buNone/>
            </a:pPr>
            <a:r>
              <a:rPr lang="de-DE" sz="8000">
                <a:solidFill>
                  <a:schemeClr val="dk2"/>
                </a:solidFill>
              </a:rPr>
              <a:t>Project Drivers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732567" y="2386013"/>
            <a:ext cx="105303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2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A68066-6AD1-1934-1CED-94336F6C3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Breitbild</PresentationFormat>
  <Paragraphs>256</Paragraphs>
  <Slides>41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50" baseType="lpstr">
      <vt:lpstr>Play</vt:lpstr>
      <vt:lpstr>Meiryo</vt:lpstr>
      <vt:lpstr>Arial</vt:lpstr>
      <vt:lpstr>Aptos Display</vt:lpstr>
      <vt:lpstr>Noto Sans Symbols</vt:lpstr>
      <vt:lpstr>Aptos</vt:lpstr>
      <vt:lpstr>Wingdings</vt:lpstr>
      <vt:lpstr>Office</vt:lpstr>
      <vt:lpstr>1_Office</vt:lpstr>
      <vt:lpstr>Volere Snow Cards</vt:lpstr>
      <vt:lpstr>Inhalt</vt:lpstr>
      <vt:lpstr>Inhalt</vt:lpstr>
      <vt:lpstr>Inhalt</vt:lpstr>
      <vt:lpstr>Project Drivers</vt:lpstr>
      <vt:lpstr>Project Drivers</vt:lpstr>
      <vt:lpstr>Project Constraints</vt:lpstr>
      <vt:lpstr>PowerPoint-Präsentation</vt:lpstr>
      <vt:lpstr>Project Drivers</vt:lpstr>
      <vt:lpstr>Project Constraints</vt:lpstr>
      <vt:lpstr>Project Constraints</vt:lpstr>
      <vt:lpstr>Project Issues</vt:lpstr>
      <vt:lpstr>Project Issues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Inhalt</vt:lpstr>
      <vt:lpstr>Selbstreflexion – Was lief gut?</vt:lpstr>
      <vt:lpstr>Selbstreflexion – Was lief gut?</vt:lpstr>
      <vt:lpstr>Selbstreflexion – Was lief gut?</vt:lpstr>
      <vt:lpstr>Selbstreflexion – Was lief gut?</vt:lpstr>
      <vt:lpstr>Selbstreflexion – Was lief gut?</vt:lpstr>
      <vt:lpstr>Herausforderungen + Lösungen</vt:lpstr>
      <vt:lpstr>Herausforderungen + Lösungen</vt:lpstr>
      <vt:lpstr>Herausforderungen + Lösungen</vt:lpstr>
      <vt:lpstr>Selbstreflexion - Was wurde gelernt?</vt:lpstr>
      <vt:lpstr>Selbstreflexion - Was wurde gelernt?</vt:lpstr>
      <vt:lpstr>Selbstreflexion</vt:lpstr>
      <vt:lpstr>Selbstreflexion – Verbesserungspotential </vt:lpstr>
      <vt:lpstr>Selbstreflexion – Verbesserungspotential </vt:lpstr>
      <vt:lpstr>Selbstreflexion – Verbesserungspotential </vt:lpstr>
      <vt:lpstr>Selbstreflexion – Verbesserungspotential </vt:lpstr>
      <vt:lpstr>Selbstreflexion – Verbesserungspotential </vt:lpstr>
      <vt:lpstr>Fragen?</vt:lpstr>
      <vt:lpstr>Feedback?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torsc</cp:lastModifiedBy>
  <cp:revision>8</cp:revision>
  <dcterms:modified xsi:type="dcterms:W3CDTF">2024-11-18T18:14:38Z</dcterms:modified>
</cp:coreProperties>
</file>